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1002" autoAdjust="0"/>
    <p:restoredTop sz="94660"/>
  </p:normalViewPr>
  <p:slideViewPr>
    <p:cSldViewPr>
      <p:cViewPr>
        <p:scale>
          <a:sx n="82" d="100"/>
          <a:sy n="82" d="100"/>
        </p:scale>
        <p:origin x="-14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175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Милованова И.А.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CA06C-B467-4EE0-B2E0-370BEEA32B2B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351D9-4BAB-4F5B-A4DD-33CBBE77E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Милованова И.А.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00519-323F-4DA5-9699-5A6EBB58E148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D2F23-4611-47FE-9809-8A017172E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Милованова И.А.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Милованова И.А.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Милованова И.А.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Милованова И.А.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3EC7-A4EE-48F8-B491-2ECE667B199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0485-3FC5-4E43-B356-1EB2955C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3EC7-A4EE-48F8-B491-2ECE667B199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0485-3FC5-4E43-B356-1EB2955C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3EC7-A4EE-48F8-B491-2ECE667B199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0485-3FC5-4E43-B356-1EB2955C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3EC7-A4EE-48F8-B491-2ECE667B199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0485-3FC5-4E43-B356-1EB2955C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3EC7-A4EE-48F8-B491-2ECE667B199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0485-3FC5-4E43-B356-1EB2955C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3EC7-A4EE-48F8-B491-2ECE667B199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0485-3FC5-4E43-B356-1EB2955C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3EC7-A4EE-48F8-B491-2ECE667B199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0485-3FC5-4E43-B356-1EB2955C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3EC7-A4EE-48F8-B491-2ECE667B199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0485-3FC5-4E43-B356-1EB2955C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3EC7-A4EE-48F8-B491-2ECE667B199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0485-3FC5-4E43-B356-1EB2955C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3EC7-A4EE-48F8-B491-2ECE667B199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0485-3FC5-4E43-B356-1EB2955C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3EC7-A4EE-48F8-B491-2ECE667B199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D60485-3FC5-4E43-B356-1EB2955CD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863EC7-A4EE-48F8-B491-2ECE667B199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D60485-3FC5-4E43-B356-1EB2955CD92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500562" y="1371600"/>
            <a:ext cx="4214842" cy="284321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  <a:t>Конвенция</a:t>
            </a:r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  <a:t>о </a:t>
            </a:r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  <a:t>правах </a:t>
            </a:r>
            <a:b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  <a:t>ребенка</a:t>
            </a:r>
            <a:endParaRPr lang="ru-RU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572264" y="5143512"/>
            <a:ext cx="2143140" cy="1285884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Малых В.А.методист ГБОУ гимназия №513 Невского района Санкт-Петербурга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5ead9c0c3ec2.jpg"/>
          <p:cNvPicPr>
            <a:picLocks noChangeAspect="1"/>
          </p:cNvPicPr>
          <p:nvPr/>
        </p:nvPicPr>
        <p:blipFill>
          <a:blip r:embed="rId4" cstate="print"/>
          <a:srcRect r="43"/>
          <a:stretch>
            <a:fillRect/>
          </a:stretch>
        </p:blipFill>
        <p:spPr>
          <a:xfrm>
            <a:off x="611560" y="1124744"/>
            <a:ext cx="4000496" cy="4699562"/>
          </a:xfrm>
          <a:prstGeom prst="hexagon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6440" y="1196752"/>
            <a:ext cx="623920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 твоем доме </a:t>
            </a:r>
          </a:p>
          <a:p>
            <a:pPr algn="ctr"/>
            <a:r>
              <a:rPr lang="ru-RU" sz="3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 Принято курить,</a:t>
            </a:r>
          </a:p>
          <a:p>
            <a:pPr algn="ctr"/>
            <a:r>
              <a:rPr lang="ru-RU" sz="3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сквернословить, </a:t>
            </a:r>
          </a:p>
          <a:p>
            <a:pPr algn="ctr"/>
            <a:r>
              <a:rPr lang="ru-RU" sz="3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Обижать 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Других,</a:t>
            </a:r>
          </a:p>
          <a:p>
            <a:pPr algn="ctr"/>
            <a:r>
              <a:rPr lang="ru-RU" sz="3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 сдерживать </a:t>
            </a:r>
          </a:p>
          <a:p>
            <a:pPr algn="ctr"/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Собственное слово.</a:t>
            </a:r>
            <a:endParaRPr lang="ru-RU" sz="36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rauchen_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653136"/>
            <a:ext cx="2143108" cy="1958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87682"/>
            <a:ext cx="914400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i="1" cap="none" spc="0" dirty="0" smtClean="0">
                <a:ln/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твоем доме </a:t>
            </a:r>
          </a:p>
          <a:p>
            <a:pPr algn="ctr"/>
            <a:r>
              <a:rPr lang="ru-RU" sz="3600" b="1" i="1" dirty="0">
                <a:ln/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600" b="1" i="1" cap="none" spc="0" dirty="0" smtClean="0">
                <a:ln/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тараниями администрации </a:t>
            </a:r>
          </a:p>
          <a:p>
            <a:pPr algn="ctr"/>
            <a:r>
              <a:rPr lang="ru-RU" sz="3600" b="1" i="1" dirty="0">
                <a:ln/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600" b="1" i="1" dirty="0" smtClean="0">
                <a:ln/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учителей создаются условия</a:t>
            </a:r>
          </a:p>
          <a:p>
            <a:pPr algn="ctr"/>
            <a:r>
              <a:rPr lang="ru-RU" sz="3600" b="1" i="1" cap="none" spc="0" dirty="0" smtClean="0">
                <a:ln/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того, чтобы </a:t>
            </a:r>
            <a:r>
              <a:rPr lang="ru-RU" sz="3600" b="1" i="1" dirty="0" smtClean="0">
                <a:ln/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тебе</a:t>
            </a:r>
          </a:p>
          <a:p>
            <a:pPr algn="ctr"/>
            <a:r>
              <a:rPr lang="ru-RU" sz="3600" b="1" i="1" dirty="0" smtClean="0">
                <a:ln/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было комфортно.</a:t>
            </a:r>
          </a:p>
          <a:p>
            <a:pPr algn="ctr"/>
            <a:r>
              <a:rPr lang="ru-RU" sz="3600" b="1" i="1" cap="none" spc="0" dirty="0" smtClean="0">
                <a:ln/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сберечь школьное</a:t>
            </a:r>
          </a:p>
          <a:p>
            <a:pPr algn="ctr"/>
            <a:r>
              <a:rPr lang="ru-RU" sz="3600" b="1" i="1" dirty="0">
                <a:ln/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600" b="1" i="1" dirty="0" smtClean="0">
                <a:ln/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мущество- т</a:t>
            </a:r>
            <a:r>
              <a:rPr lang="ru-RU" sz="3600" b="1" i="1" cap="none" spc="0" dirty="0" smtClean="0">
                <a:ln/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воя обязанность.</a:t>
            </a:r>
            <a:endParaRPr lang="ru-RU" sz="3600" b="1" i="1" cap="none" spc="0" dirty="0">
              <a:ln/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c00059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0"/>
            <a:ext cx="3929058" cy="2948570"/>
          </a:xfrm>
          <a:prstGeom prst="rect">
            <a:avLst/>
          </a:prstGeom>
        </p:spPr>
      </p:pic>
      <p:pic>
        <p:nvPicPr>
          <p:cNvPr id="6" name="Рисунок 5" descr="9056546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171"/>
            <a:ext cx="3643306" cy="27989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0"/>
            <a:ext cx="7020272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200" b="1" i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200" b="1" i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школу ты пришел </a:t>
            </a:r>
            <a:r>
              <a:rPr lang="ru-RU" sz="32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32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рудиться. Будь собран, опрятен, приходи в </a:t>
            </a:r>
            <a:r>
              <a:rPr lang="ru-RU" sz="32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школу за 15 минут до н</a:t>
            </a:r>
            <a:r>
              <a:rPr lang="ru-RU" sz="32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ачала первого урока</a:t>
            </a:r>
            <a:r>
              <a:rPr lang="ru-RU" sz="32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</a:t>
            </a:r>
            <a:r>
              <a:rPr lang="ru-RU" sz="32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кабинет- за 5 минут </a:t>
            </a:r>
            <a:r>
              <a:rPr lang="ru-RU" sz="32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звонка, не пропускай з</a:t>
            </a:r>
            <a:r>
              <a:rPr lang="ru-RU" sz="32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анятий без уважительной </a:t>
            </a:r>
            <a:r>
              <a:rPr lang="ru-RU" sz="32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причины.</a:t>
            </a:r>
            <a:endParaRPr lang="ru-RU" sz="3200" b="1" i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2Dsum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29042"/>
            <a:ext cx="2269929" cy="2928958"/>
          </a:xfrm>
          <a:prstGeom prst="rect">
            <a:avLst/>
          </a:prstGeom>
        </p:spPr>
      </p:pic>
      <p:pic>
        <p:nvPicPr>
          <p:cNvPr id="6" name="Рисунок 5" descr="197bc8671ba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66440" cy="2928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212976"/>
            <a:ext cx="9144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Береги труд нянечек</a:t>
            </a:r>
          </a:p>
          <a:p>
            <a:pPr algn="ctr"/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своих товарищей д</a:t>
            </a:r>
            <a:r>
              <a:rPr lang="ru-RU" sz="3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ежурных-</a:t>
            </a:r>
          </a:p>
          <a:p>
            <a:pPr algn="ctr"/>
            <a:r>
              <a:rPr lang="ru-RU" sz="3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соблюдай 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чистоту и порядок</a:t>
            </a:r>
          </a:p>
          <a:p>
            <a:pPr algn="ctr"/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школе, носи в школе</a:t>
            </a:r>
          </a:p>
          <a:p>
            <a:pPr algn="ctr"/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менную обувь.</a:t>
            </a:r>
            <a:endParaRPr lang="ru-RU" sz="36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0"/>
            <a:ext cx="4214810" cy="3161108"/>
          </a:xfrm>
          <a:prstGeom prst="rect">
            <a:avLst/>
          </a:prstGeom>
        </p:spPr>
      </p:pic>
      <p:pic>
        <p:nvPicPr>
          <p:cNvPr id="8" name="Рисунок 7" descr="f_171267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857488" cy="3214685"/>
          </a:xfrm>
          <a:prstGeom prst="rect">
            <a:avLst/>
          </a:prstGeom>
        </p:spPr>
      </p:pic>
      <p:pic>
        <p:nvPicPr>
          <p:cNvPr id="9" name="Рисунок 8" descr="img1179842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34325" y="5562600"/>
            <a:ext cx="1209675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44168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Дежурные отвечают</a:t>
            </a:r>
          </a:p>
          <a:p>
            <a:pPr algn="ctr"/>
            <a:r>
              <a:rPr lang="ru-RU" sz="36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r>
              <a:rPr lang="ru-RU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 порядок в школе-</a:t>
            </a:r>
          </a:p>
          <a:p>
            <a:pPr algn="ctr"/>
            <a:r>
              <a:rPr lang="ru-RU" sz="36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r>
              <a:rPr lang="ru-RU" sz="36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ыполняй их требования.</a:t>
            </a:r>
            <a:endParaRPr lang="ru-RU" sz="36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Рисунок 4" descr="school02-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786182" cy="3430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272677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Отдыхая на перемене,</a:t>
            </a:r>
          </a:p>
          <a:p>
            <a:pPr algn="ctr"/>
            <a:r>
              <a:rPr lang="ru-RU" sz="36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</a:t>
            </a:r>
            <a:r>
              <a:rPr lang="ru-RU" sz="36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е мешай другим.</a:t>
            </a:r>
            <a:endParaRPr lang="ru-RU" sz="36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Рисунок 5" descr="0_26863_fcd69a01_X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80558">
            <a:off x="3604003" y="169455"/>
            <a:ext cx="5429288" cy="3644410"/>
          </a:xfrm>
          <a:prstGeom prst="rect">
            <a:avLst/>
          </a:prstGeom>
        </p:spPr>
      </p:pic>
      <p:pic>
        <p:nvPicPr>
          <p:cNvPr id="7" name="Рисунок 6" descr="327903-55be8ebff5ff0f6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062590">
            <a:off x="159427" y="1255038"/>
            <a:ext cx="3905245" cy="2994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9992" y="2610682"/>
            <a:ext cx="612379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cap="none" spc="0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Учись отстаивать </a:t>
            </a:r>
          </a:p>
          <a:p>
            <a:pPr algn="ctr"/>
            <a:r>
              <a:rPr lang="ru-RU" sz="3600" b="1" i="1" cap="none" spc="0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собственное мнение</a:t>
            </a:r>
            <a:r>
              <a:rPr lang="ru-RU" sz="3600" b="1" i="1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3600" b="1" i="1" dirty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r>
              <a:rPr lang="ru-RU" sz="3600" b="1" i="1" cap="none" spc="0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елая это корректно,</a:t>
            </a:r>
          </a:p>
          <a:p>
            <a:pPr algn="ctr"/>
            <a:r>
              <a:rPr lang="ru-RU" sz="3600" b="1" i="1" dirty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r>
              <a:rPr lang="ru-RU" sz="3600" b="1" i="1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актично, не ущемляя</a:t>
            </a:r>
          </a:p>
          <a:p>
            <a:pPr algn="ctr"/>
            <a:r>
              <a:rPr lang="ru-RU" sz="3600" b="1" i="1" dirty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r>
              <a:rPr lang="ru-RU" sz="3600" b="1" i="1" cap="none" spc="0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остоинство и права других.</a:t>
            </a:r>
          </a:p>
        </p:txBody>
      </p:sp>
      <p:pic>
        <p:nvPicPr>
          <p:cNvPr id="5" name="Рисунок 4" descr="2010-01-28_11-21-43_29556097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0"/>
            <a:ext cx="4429124" cy="2786059"/>
          </a:xfrm>
          <a:prstGeom prst="rect">
            <a:avLst/>
          </a:prstGeom>
        </p:spPr>
      </p:pic>
      <p:pic>
        <p:nvPicPr>
          <p:cNvPr id="6" name="Рисунок 5" descr="q26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714876" cy="2643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3016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Отвечай за свои </a:t>
            </a:r>
          </a:p>
          <a:p>
            <a:pPr algn="ctr"/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ела и поступки,</a:t>
            </a:r>
          </a:p>
          <a:p>
            <a:pPr algn="ctr"/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едь ты-</a:t>
            </a:r>
          </a:p>
          <a:p>
            <a:pPr algn="ctr"/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 разумный.</a:t>
            </a:r>
            <a:endParaRPr lang="ru-RU" sz="36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Cartoon-Clipart-Free-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571876" cy="3571876"/>
          </a:xfrm>
          <a:prstGeom prst="rect">
            <a:avLst/>
          </a:prstGeom>
        </p:spPr>
      </p:pic>
      <p:pic>
        <p:nvPicPr>
          <p:cNvPr id="6" name="Рисунок 5" descr="о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0"/>
            <a:ext cx="3571868" cy="3571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12776"/>
            <a:ext cx="9144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cap="none" spc="0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КАЛЕНДАРЬ</a:t>
            </a:r>
          </a:p>
          <a:p>
            <a:pPr algn="ctr"/>
            <a:endParaRPr lang="ru-RU" sz="3600" b="1" i="1" cap="none" spc="0" dirty="0" smtClean="0">
              <a:ln w="11430"/>
              <a:solidFill>
                <a:schemeClr val="accent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i="1" cap="none" spc="0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ПРАВОВЫХ</a:t>
            </a:r>
          </a:p>
          <a:p>
            <a:pPr algn="ctr"/>
            <a:r>
              <a:rPr lang="ru-RU" sz="3600" b="1" i="1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</a:p>
          <a:p>
            <a:pPr algn="ctr"/>
            <a:r>
              <a:rPr lang="ru-RU" sz="3600" b="1" i="1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41c38944768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68960"/>
            <a:ext cx="3428992" cy="3789040"/>
          </a:xfrm>
          <a:prstGeom prst="rect">
            <a:avLst/>
          </a:prstGeom>
        </p:spPr>
      </p:pic>
      <p:pic>
        <p:nvPicPr>
          <p:cNvPr id="4" name="Рисунок 3" descr="2885b473c7a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3047997"/>
            <a:ext cx="5715008" cy="3810003"/>
          </a:xfrm>
          <a:prstGeom prst="rect">
            <a:avLst/>
          </a:prstGeom>
        </p:spPr>
      </p:pic>
      <p:pic>
        <p:nvPicPr>
          <p:cNvPr id="9" name="Рисунок 8" descr="Crian_as_062_3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500430" cy="27520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3068961"/>
            <a:ext cx="909575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июня-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Международный день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ащиты детей.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1774984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8992" y="0"/>
            <a:ext cx="5715008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2400" b="1" i="1" dirty="0" smtClean="0">
                <a:solidFill>
                  <a:schemeClr val="accent6"/>
                </a:solidFill>
              </a:rPr>
              <a:t>Статья 29 Конвенции гласит, что человек имеет не только права, но и обязанности.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/>
                </a:solidFill>
              </a:rPr>
              <a:t>Что такое обязанность? Это круг действий, возложенных на кого-то и обязательных для выполнения.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/>
                </a:solidFill>
              </a:rPr>
              <a:t>Какая самая главная обязанность у тебя?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/>
                </a:solidFill>
              </a:rPr>
              <a:t>А какие обязанности у учеников?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/>
                </a:solidFill>
              </a:rPr>
              <a:t>А откуда вы это знаете?- Устав гимназии.</a:t>
            </a:r>
            <a:endParaRPr lang="ru-RU" sz="2400" b="1" i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77990" cy="2144361"/>
          </a:xfrm>
          <a:prstGeom prst="roundRect">
            <a:avLst/>
          </a:prstGeom>
        </p:spPr>
      </p:pic>
      <p:pic>
        <p:nvPicPr>
          <p:cNvPr id="5" name="Рисунок 4" descr="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-1"/>
            <a:ext cx="1357290" cy="2402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2965" y="4272677"/>
            <a:ext cx="62856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июня- </a:t>
            </a:r>
          </a:p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Международный день </a:t>
            </a:r>
          </a:p>
          <a:p>
            <a:pPr algn="ctr"/>
            <a:r>
              <a:rPr lang="ru-RU" sz="3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етей-жертв агрессии.</a:t>
            </a:r>
            <a:endParaRPr lang="ru-RU" sz="3600" b="1" i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glo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76725" cy="4267200"/>
          </a:xfrm>
          <a:prstGeom prst="rect">
            <a:avLst/>
          </a:prstGeom>
        </p:spPr>
      </p:pic>
      <p:pic>
        <p:nvPicPr>
          <p:cNvPr id="6" name="Рисунок 5" descr="6504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0"/>
            <a:ext cx="4810158" cy="4286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bc2b2825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103674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 декабря-</a:t>
            </a:r>
          </a:p>
          <a:p>
            <a:pPr algn="ctr"/>
            <a:r>
              <a:rPr lang="ru-RU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День прав человека.</a:t>
            </a:r>
            <a:endParaRPr lang="ru-RU" sz="36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Рисунок 6" descr="0_27291_e01e64b2_XL.jpeg"/>
          <p:cNvPicPr>
            <a:picLocks noChangeAspect="1"/>
          </p:cNvPicPr>
          <p:nvPr/>
        </p:nvPicPr>
        <p:blipFill>
          <a:blip r:embed="rId2" cstate="print"/>
          <a:srcRect b="96"/>
          <a:stretch>
            <a:fillRect/>
          </a:stretch>
        </p:blipFill>
        <p:spPr>
          <a:xfrm>
            <a:off x="0" y="-1"/>
            <a:ext cx="9144000" cy="4951849"/>
          </a:xfrm>
          <a:prstGeom prst="rect">
            <a:avLst/>
          </a:prstGeom>
        </p:spPr>
      </p:pic>
      <p:pic>
        <p:nvPicPr>
          <p:cNvPr id="8" name="Рисунок 7" descr="11206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1688" y="3140968"/>
            <a:ext cx="1692312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44168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600" b="1" i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12 декабря-</a:t>
            </a:r>
          </a:p>
          <a:p>
            <a:pPr algn="ctr"/>
            <a:r>
              <a:rPr lang="ru-RU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День Конституции </a:t>
            </a:r>
          </a:p>
          <a:p>
            <a:pPr algn="ctr"/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Российской Федерации.</a:t>
            </a:r>
            <a:endParaRPr lang="ru-RU" sz="36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Рисунок 4" descr="11_12_09_konstituci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6372201" cy="3717032"/>
          </a:xfrm>
          <a:prstGeom prst="rect">
            <a:avLst/>
          </a:prstGeom>
        </p:spPr>
      </p:pic>
      <p:pic>
        <p:nvPicPr>
          <p:cNvPr id="6" name="Рисунок 5" descr="p13980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0"/>
            <a:ext cx="2771800" cy="3709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1894" y="571480"/>
            <a:ext cx="617046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Заповеди для 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учеников гимназии №513 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7550" y="2357431"/>
            <a:ext cx="820497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Гимназия- твой родной 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дом.</a:t>
            </a:r>
          </a:p>
          <a:p>
            <a:pPr algn="ctr"/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Ты пришел в этот дом </a:t>
            </a:r>
          </a:p>
          <a:p>
            <a:pPr algn="ctr"/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получить образование, </a:t>
            </a:r>
          </a:p>
          <a:p>
            <a:pPr algn="ctr"/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умения и навыки, эти заповеди </a:t>
            </a:r>
            <a:r>
              <a:rPr lang="ru-RU" sz="3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твои:</a:t>
            </a:r>
            <a:endParaRPr lang="ru-RU" sz="36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821537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Учеба- твой главный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труд, приложи все усилия, чтобы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учиться по с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пособностям. Неукоснительно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соблюдай 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дисциплину на уроках.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8883505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29066"/>
            <a:ext cx="2811777" cy="2928934"/>
          </a:xfrm>
          <a:prstGeom prst="rect">
            <a:avLst/>
          </a:prstGeom>
        </p:spPr>
      </p:pic>
      <p:pic>
        <p:nvPicPr>
          <p:cNvPr id="6" name="Рисунок 5" descr="teache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7" y="4077680"/>
            <a:ext cx="3000364" cy="27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ч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72132" y="4167193"/>
            <a:ext cx="3571868" cy="2690808"/>
          </a:xfrm>
        </p:spPr>
      </p:pic>
      <p:pic>
        <p:nvPicPr>
          <p:cNvPr id="7" name="Рисунок 6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36491"/>
            <a:ext cx="2643174" cy="2621509"/>
          </a:xfrm>
          <a:prstGeom prst="rect">
            <a:avLst/>
          </a:prstGeom>
        </p:spPr>
      </p:pic>
      <p:pic>
        <p:nvPicPr>
          <p:cNvPr id="9" name="Рисунок 8" descr="кук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69200" y="0"/>
            <a:ext cx="1574800" cy="1905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124744"/>
            <a:ext cx="850112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 своем доме ты можешь</a:t>
            </a:r>
          </a:p>
          <a:p>
            <a:pPr algn="ctr"/>
            <a:r>
              <a:rPr lang="ru-RU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</a:t>
            </a: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частвовать в управлении жизнью ученического коллектива ч</a:t>
            </a:r>
            <a:r>
              <a:rPr lang="ru-RU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ерез совет самоуправления.</a:t>
            </a:r>
            <a:endParaRPr lang="ru-RU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6632"/>
            <a:ext cx="9144000" cy="55707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имеешь право </a:t>
            </a:r>
          </a:p>
          <a:p>
            <a:pPr algn="ctr"/>
            <a:r>
              <a:rPr lang="ru-RU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участвовать в</a:t>
            </a:r>
          </a:p>
          <a:p>
            <a:pPr algn="ctr"/>
            <a:r>
              <a:rPr lang="ru-RU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общественной жизни</a:t>
            </a:r>
          </a:p>
          <a:p>
            <a:pPr algn="ctr"/>
            <a:r>
              <a:rPr lang="ru-RU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класса</a:t>
            </a:r>
            <a:r>
              <a:rPr lang="ru-RU" sz="3600" b="1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школы.</a:t>
            </a:r>
          </a:p>
          <a:p>
            <a:pPr algn="ctr"/>
            <a:r>
              <a:rPr lang="ru-RU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критикуешь,</a:t>
            </a:r>
          </a:p>
          <a:p>
            <a:pPr algn="ctr"/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ыражаешь несогласие-</a:t>
            </a:r>
          </a:p>
          <a:p>
            <a:pPr algn="ctr"/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озражай, </a:t>
            </a:r>
          </a:p>
          <a:p>
            <a:pPr algn="ctr"/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озражаешь - предлагай, предлагая - выполняй.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214422"/>
            <a:ext cx="892971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 имеешь право </a:t>
            </a:r>
          </a:p>
          <a:p>
            <a:pPr algn="ctr"/>
            <a:r>
              <a:rPr lang="ru-RU" sz="3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уважение человеческого</a:t>
            </a:r>
          </a:p>
          <a:p>
            <a:pPr algn="ctr"/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остоинства и защиту</a:t>
            </a:r>
          </a:p>
          <a:p>
            <a:pPr algn="ctr"/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3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 унижения, оскорбления, </a:t>
            </a:r>
          </a:p>
          <a:p>
            <a:pPr algn="ctr"/>
            <a:r>
              <a:rPr lang="ru-RU" sz="3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 помни, что это право</a:t>
            </a:r>
          </a:p>
          <a:p>
            <a:pPr algn="ctr"/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меет каждый, не только ты.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725144"/>
            <a:ext cx="2500298" cy="1879923"/>
          </a:xfrm>
          <a:prstGeom prst="rect">
            <a:avLst/>
          </a:prstGeom>
        </p:spPr>
      </p:pic>
      <p:pic>
        <p:nvPicPr>
          <p:cNvPr id="9" name="Рисунок 8" descr="х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653136"/>
            <a:ext cx="3000364" cy="2021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072348"/>
            <a:ext cx="885828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твоем доме все</a:t>
            </a:r>
          </a:p>
          <a:p>
            <a:pPr algn="ctr"/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аботники школы-</a:t>
            </a:r>
          </a:p>
          <a:p>
            <a:pPr algn="ctr"/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вои друзья.</a:t>
            </a:r>
          </a:p>
          <a:p>
            <a:pPr algn="ctr"/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друзьям относятся </a:t>
            </a:r>
          </a:p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уважением, </a:t>
            </a:r>
          </a:p>
          <a:p>
            <a:pPr algn="ctr"/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обротой и искренностью.</a:t>
            </a:r>
            <a:endParaRPr lang="ru-RU" sz="36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куку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4572000" cy="3108960"/>
          </a:xfrm>
          <a:prstGeom prst="rect">
            <a:avLst/>
          </a:prstGeom>
        </p:spPr>
      </p:pic>
      <p:pic>
        <p:nvPicPr>
          <p:cNvPr id="7" name="Рисунок 6" descr="1250928156_3d-humans-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-1"/>
            <a:ext cx="4500563" cy="29972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41242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Ты имеешь право</a:t>
            </a:r>
          </a:p>
          <a:p>
            <a:pPr algn="ctr"/>
            <a:r>
              <a:rPr lang="ru-RU" sz="36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</a:t>
            </a:r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 доверительное,</a:t>
            </a:r>
          </a:p>
          <a:p>
            <a:pPr algn="ctr"/>
            <a:r>
              <a:rPr lang="ru-RU" sz="36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</a:t>
            </a:r>
            <a:r>
              <a:rPr lang="ru-RU" sz="3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оварищеское,</a:t>
            </a:r>
          </a:p>
          <a:p>
            <a:pPr algn="ctr"/>
            <a:r>
              <a:rPr lang="ru-RU" sz="36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</a:t>
            </a:r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артнерское общение</a:t>
            </a:r>
          </a:p>
          <a:p>
            <a:pPr algn="ctr"/>
            <a:r>
              <a:rPr lang="ru-RU" sz="36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</a:t>
            </a:r>
            <a:r>
              <a:rPr lang="ru-RU" sz="3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 сверстниками и</a:t>
            </a:r>
          </a:p>
          <a:p>
            <a:pPr algn="ctr"/>
            <a:r>
              <a:rPr lang="ru-RU" sz="36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</a:t>
            </a:r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чителями и их поддержку</a:t>
            </a:r>
          </a:p>
          <a:p>
            <a:pPr algn="ctr"/>
            <a:r>
              <a:rPr lang="ru-RU" sz="36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</a:t>
            </a:r>
            <a:r>
              <a:rPr lang="ru-RU" sz="3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добрых поступках</a:t>
            </a:r>
          </a:p>
          <a:p>
            <a:pPr algn="ctr"/>
            <a:r>
              <a:rPr lang="ru-RU" sz="36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делах.</a:t>
            </a:r>
            <a:endParaRPr lang="ru-RU" sz="3600" b="1" i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 descr="1230288932_3D-Character-(3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2571736" cy="1928802"/>
          </a:xfrm>
          <a:prstGeom prst="rect">
            <a:avLst/>
          </a:prstGeom>
        </p:spPr>
      </p:pic>
      <p:pic>
        <p:nvPicPr>
          <p:cNvPr id="6" name="Рисунок 5" descr="Socialr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0"/>
            <a:ext cx="2000232" cy="1974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420</Words>
  <Application>Microsoft Office PowerPoint</Application>
  <PresentationFormat>Экран (4:3)</PresentationFormat>
  <Paragraphs>104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  Конвенция  о правах   ребенка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Конвенция о правах ребенка.</dc:title>
  <dc:creator>Admin</dc:creator>
  <cp:lastModifiedBy>malyh.v.a</cp:lastModifiedBy>
  <cp:revision>56</cp:revision>
  <dcterms:created xsi:type="dcterms:W3CDTF">2010-08-29T10:41:41Z</dcterms:created>
  <dcterms:modified xsi:type="dcterms:W3CDTF">2019-12-11T13:31:32Z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1904918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